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62" r:id="rId3"/>
    <p:sldId id="273" r:id="rId4"/>
    <p:sldId id="274" r:id="rId5"/>
    <p:sldId id="275" r:id="rId6"/>
    <p:sldId id="276" r:id="rId7"/>
    <p:sldId id="270" r:id="rId8"/>
    <p:sldId id="271" r:id="rId9"/>
    <p:sldId id="272" r:id="rId10"/>
    <p:sldId id="269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50" autoAdjust="0"/>
    <p:restoredTop sz="94270" autoAdjust="0"/>
  </p:normalViewPr>
  <p:slideViewPr>
    <p:cSldViewPr snapToGrid="0">
      <p:cViewPr varScale="1">
        <p:scale>
          <a:sx n="104" d="100"/>
          <a:sy n="104" d="100"/>
        </p:scale>
        <p:origin x="54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156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42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8475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/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4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6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24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69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75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88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41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237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99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57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8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359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0" y="1253635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1412465" y="2081178"/>
            <a:ext cx="91009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Rumor Detection on Social Media with Bi-Directional Graph Convolutional Networks</a:t>
            </a:r>
            <a:endParaRPr lang="en-US" altLang="zh-CN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7F7CA746-309B-0C48-AE11-59E55F13B66D}"/>
              </a:ext>
            </a:extLst>
          </p:cNvPr>
          <p:cNvSpPr txBox="1"/>
          <p:nvPr/>
        </p:nvSpPr>
        <p:spPr>
          <a:xfrm>
            <a:off x="9823720" y="4613751"/>
            <a:ext cx="17299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Zhuomin</a:t>
            </a:r>
            <a:r>
              <a:rPr lang="en-US" altLang="zh-CN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Chen</a:t>
            </a:r>
          </a:p>
          <a:p>
            <a:r>
              <a:rPr lang="en-US" altLang="zh-CN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2020.04.21</a:t>
            </a:r>
            <a:endParaRPr lang="zh-CN" altLang="en-US" sz="20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69320" y="598886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</a:t>
            </a: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Thirty-Fourth AAAI </a:t>
            </a:r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Conference on Artificial Intelligence (</a:t>
            </a: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AAAI-20)</a:t>
            </a:r>
            <a:endParaRPr lang="en-US" altLang="zh-CN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83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887129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Conclusion</a:t>
            </a:r>
            <a: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/>
            </a:r>
            <a:b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xmlns="" id="{43C94649-C4CA-8B47-83B0-2C217E430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242" y="1458123"/>
            <a:ext cx="10515600" cy="4859989"/>
          </a:xfrm>
        </p:spPr>
        <p:txBody>
          <a:bodyPr>
            <a:normAutofit/>
          </a:bodyPr>
          <a:lstStyle/>
          <a:p>
            <a:pPr marL="457200">
              <a:buFont typeface="Wingdings" panose="05000000000000000000" pitchFamily="2" charset="2"/>
              <a:buChar char="l"/>
            </a:pPr>
            <a:r>
              <a:rPr lang="en-US" altLang="zh-CN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Contributions</a:t>
            </a:r>
            <a:endParaRPr lang="en-US" altLang="zh-CN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" altLang="zh-CN" u="sng" dirty="0" smtClean="0">
                <a:solidFill>
                  <a:schemeClr val="bg2">
                    <a:lumMod val="25000"/>
                  </a:schemeClr>
                </a:solidFill>
              </a:rPr>
              <a:t>The first study </a:t>
            </a:r>
            <a:r>
              <a:rPr lang="en" altLang="zh-CN" dirty="0" smtClean="0">
                <a:solidFill>
                  <a:schemeClr val="bg2">
                    <a:lumMod val="25000"/>
                  </a:schemeClr>
                </a:solidFill>
              </a:rPr>
              <a:t>of employing Bi-GCN in rumor detection of social media. </a:t>
            </a:r>
          </a:p>
          <a:p>
            <a:pPr marL="457200" lvl="1" indent="0">
              <a:buNone/>
            </a:pPr>
            <a:endParaRPr lang="en" altLang="zh-CN" dirty="0">
              <a:solidFill>
                <a:schemeClr val="bg2">
                  <a:lumMod val="25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" altLang="zh-CN" dirty="0" smtClean="0">
                <a:solidFill>
                  <a:schemeClr val="bg2">
                    <a:lumMod val="25000"/>
                  </a:schemeClr>
                </a:solidFill>
              </a:rPr>
              <a:t>Not only considers the causal features of rumor propagation along relationship chains from top to down but also </a:t>
            </a:r>
            <a:r>
              <a:rPr lang="en" altLang="zh-CN" u="sng" dirty="0" smtClean="0">
                <a:solidFill>
                  <a:schemeClr val="bg2">
                    <a:lumMod val="25000"/>
                  </a:schemeClr>
                </a:solidFill>
              </a:rPr>
              <a:t>obtains the structural features from rumor dispersion within communities through the bottom-up gathering</a:t>
            </a:r>
            <a:r>
              <a:rPr lang="en" altLang="zh-CN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457200" lvl="1" indent="0">
              <a:buNone/>
            </a:pPr>
            <a:endParaRPr lang="en" altLang="zh-CN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" altLang="zh-CN" dirty="0" smtClean="0">
                <a:solidFill>
                  <a:schemeClr val="bg2">
                    <a:lumMod val="25000"/>
                  </a:schemeClr>
                </a:solidFill>
              </a:rPr>
              <a:t>Concatenate the features of the source post with other posts at each graph convolutional layer </a:t>
            </a:r>
            <a:r>
              <a:rPr lang="en" altLang="zh-CN" u="sng" dirty="0" smtClean="0">
                <a:solidFill>
                  <a:schemeClr val="bg2">
                    <a:lumMod val="25000"/>
                  </a:schemeClr>
                </a:solidFill>
              </a:rPr>
              <a:t>to make a comprehensive use of the information from the root feature</a:t>
            </a:r>
            <a:r>
              <a:rPr lang="en" altLang="zh-CN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720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51883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/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-1" y="1267644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5A501EAF-49F3-5942-9661-6EA1CA15E05E}"/>
              </a:ext>
            </a:extLst>
          </p:cNvPr>
          <p:cNvSpPr txBox="1"/>
          <p:nvPr/>
        </p:nvSpPr>
        <p:spPr>
          <a:xfrm>
            <a:off x="3763381" y="1648116"/>
            <a:ext cx="75274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1.Motivation</a:t>
            </a:r>
          </a:p>
          <a:p>
            <a:endParaRPr lang="en-US" altLang="zh-CN" sz="3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2.Method</a:t>
            </a:r>
          </a:p>
          <a:p>
            <a:endParaRPr lang="en-US" altLang="zh-CN" sz="3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3.Experiment and Result</a:t>
            </a:r>
          </a:p>
          <a:p>
            <a:endParaRPr lang="en-US" altLang="zh-CN" sz="3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4.Conclusion</a:t>
            </a:r>
          </a:p>
        </p:txBody>
      </p:sp>
    </p:spTree>
    <p:extLst>
      <p:ext uri="{BB962C8B-B14F-4D97-AF65-F5344CB8AC3E}">
        <p14:creationId xmlns:p14="http://schemas.microsoft.com/office/powerpoint/2010/main" val="156564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942362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Motivation</a:t>
            </a:r>
            <a:r>
              <a:rPr lang="en-US" altLang="zh-CN" sz="32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/>
            </a:r>
            <a:br>
              <a:rPr lang="en-US" altLang="zh-CN" sz="32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636094"/>
            <a:ext cx="10515600" cy="4859989"/>
          </a:xfrm>
        </p:spPr>
        <p:txBody>
          <a:bodyPr>
            <a:normAutofit/>
          </a:bodyPr>
          <a:lstStyle/>
          <a:p>
            <a:pPr marL="457200">
              <a:buFont typeface="Wingdings" panose="05000000000000000000" pitchFamily="2" charset="2"/>
              <a:buChar char="l"/>
            </a:pPr>
            <a:r>
              <a:rPr lang="en-US" altLang="zh-CN" sz="2800" b="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Come up a method to identify rumors to identify rumors on social media </a:t>
            </a:r>
            <a:r>
              <a:rPr lang="en-US" altLang="zh-CN" sz="2800" b="0" u="sng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efficiently and as early as possible</a:t>
            </a:r>
            <a:r>
              <a:rPr lang="en-US" altLang="zh-CN" sz="2800" b="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marL="457200">
              <a:buFont typeface="Wingdings" panose="05000000000000000000" pitchFamily="2" charset="2"/>
              <a:buChar char="l"/>
            </a:pPr>
            <a:endParaRPr lang="en-US" altLang="zh-CN" sz="2800" b="0" dirty="0" smtClean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</a:endParaRPr>
          </a:p>
          <a:p>
            <a:pPr marL="457200">
              <a:buFont typeface="Wingdings" panose="05000000000000000000" pitchFamily="2" charset="2"/>
              <a:buChar char="l"/>
            </a:pPr>
            <a:endParaRPr lang="en-US" altLang="zh-CN" sz="2800" b="0" dirty="0" smtClean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</a:endParaRPr>
          </a:p>
          <a:p>
            <a:pPr marL="457200">
              <a:buFont typeface="Wingdings" panose="05000000000000000000" pitchFamily="2" charset="2"/>
              <a:buChar char="l"/>
            </a:pPr>
            <a:r>
              <a:rPr lang="en-US" altLang="zh-CN" sz="2800" b="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Conventional detection methods mainly rely on feature engineering ,which is </a:t>
            </a:r>
            <a:r>
              <a:rPr lang="en-US" altLang="zh-CN" sz="2800" b="0" u="sng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very time-consuming and labor-intensive</a:t>
            </a:r>
            <a:r>
              <a:rPr lang="en-US" altLang="zh-CN" sz="2800" b="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, they also </a:t>
            </a:r>
            <a:r>
              <a:rPr lang="en-US" altLang="zh-CN" sz="2800" b="0" u="sng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lack high-level representations</a:t>
            </a:r>
            <a:r>
              <a:rPr lang="en-US" altLang="zh-CN" sz="2800" b="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marL="457200">
              <a:buFont typeface="Wingdings" panose="05000000000000000000" pitchFamily="2" charset="2"/>
              <a:buChar char="l"/>
            </a:pPr>
            <a:endParaRPr lang="en-US" altLang="zh-CN" sz="2800" b="0" dirty="0" smtClean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</a:endParaRPr>
          </a:p>
          <a:p>
            <a:pPr marL="457200">
              <a:buFont typeface="Wingdings" panose="05000000000000000000" pitchFamily="2" charset="2"/>
              <a:buChar char="l"/>
            </a:pPr>
            <a:endParaRPr lang="en-US" altLang="zh-CN" sz="2800" b="0" dirty="0" smtClean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</a:endParaRPr>
          </a:p>
          <a:p>
            <a:pPr marL="457200">
              <a:buFont typeface="Wingdings" panose="05000000000000000000" pitchFamily="2" charset="2"/>
              <a:buChar char="l"/>
            </a:pPr>
            <a:r>
              <a:rPr lang="en-US" altLang="zh-CN" sz="2800" b="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UD-GCN only aggregates information relied on the relationship among relevant posts but </a:t>
            </a:r>
            <a:r>
              <a:rPr lang="en-US" altLang="zh-CN" sz="2800" b="0" u="sng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loses the sequential orders of follows</a:t>
            </a:r>
            <a:r>
              <a:rPr lang="en-US" altLang="zh-CN" sz="2800" b="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.</a:t>
            </a:r>
            <a:endParaRPr lang="en-US" altLang="zh-CN" sz="2800" b="0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41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936224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Method(1)</a:t>
            </a:r>
            <a: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/>
            </a:r>
            <a:b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14" name="内容占位符 1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604" y="1752628"/>
            <a:ext cx="4209189" cy="204081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793" y="1290009"/>
            <a:ext cx="7055213" cy="325771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26" y="4288254"/>
            <a:ext cx="2104296" cy="27626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940" y="4639870"/>
            <a:ext cx="3384724" cy="38102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951" y="5594910"/>
            <a:ext cx="2743341" cy="28576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577" y="6027552"/>
            <a:ext cx="3054507" cy="27941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12344" y="4623957"/>
            <a:ext cx="4915153" cy="38102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94326" y="4655709"/>
            <a:ext cx="1720938" cy="349268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52857" y="5262020"/>
            <a:ext cx="1219263" cy="29846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94326" y="5856093"/>
            <a:ext cx="1206562" cy="3429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3951" y="5026155"/>
            <a:ext cx="1383944" cy="38509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9626" y="6352440"/>
            <a:ext cx="2813195" cy="41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6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936224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Method(2)</a:t>
            </a:r>
            <a: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/>
            </a:r>
            <a:b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8664" y="1744978"/>
            <a:ext cx="10515600" cy="217583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248" y="4468808"/>
            <a:ext cx="2711589" cy="57152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248" y="5345835"/>
            <a:ext cx="2889398" cy="40007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4607" y="4532311"/>
            <a:ext cx="3048157" cy="50802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2552" y="5291857"/>
            <a:ext cx="3575234" cy="50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77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936224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Method(3)</a:t>
            </a:r>
            <a: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/>
            </a:r>
            <a:b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6090" y="1481773"/>
            <a:ext cx="4864350" cy="32132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4822" y="4993105"/>
            <a:ext cx="2241665" cy="81284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0478" y="4993105"/>
            <a:ext cx="2400423" cy="4191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8727" y="5474098"/>
            <a:ext cx="2463927" cy="3683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204" y="2235674"/>
            <a:ext cx="3283330" cy="46654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341" y="3333501"/>
            <a:ext cx="3277193" cy="46567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633" y="3344078"/>
            <a:ext cx="336567" cy="22226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1307" y="3370449"/>
            <a:ext cx="336567" cy="22226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7983" y="3358175"/>
            <a:ext cx="336567" cy="22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68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936224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Method(4)</a:t>
            </a:r>
            <a: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/>
            </a:r>
            <a:b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7178" y="1658509"/>
            <a:ext cx="8457644" cy="431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2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0058" y="1009868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400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Experiment </a:t>
            </a:r>
            <a:r>
              <a:rPr lang="en-US" altLang="zh-CN" sz="36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and</a:t>
            </a:r>
            <a: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lang="en-US" altLang="zh-CN" sz="400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Result(1)</a:t>
            </a:r>
            <a: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/>
            </a:r>
            <a:b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3901" y="1762817"/>
            <a:ext cx="5804198" cy="396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50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99" y="930088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Experiment</a:t>
            </a:r>
            <a:r>
              <a:rPr lang="en-US" altLang="zh-CN" sz="400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and </a:t>
            </a:r>
            <a:r>
              <a:rPr lang="en-US" altLang="zh-CN" sz="400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Result(2)</a:t>
            </a:r>
            <a: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/>
            </a:r>
            <a:b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398" y="2426385"/>
            <a:ext cx="3416452" cy="245808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825" y="2406706"/>
            <a:ext cx="3872027" cy="24384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4827" y="2446064"/>
            <a:ext cx="3848116" cy="243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48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7106</TotalTime>
  <Words>200</Words>
  <Application>Microsoft Office PowerPoint</Application>
  <PresentationFormat>宽屏</PresentationFormat>
  <Paragraphs>39</Paragraphs>
  <Slides>10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等线</vt:lpstr>
      <vt:lpstr>仿宋</vt:lpstr>
      <vt:lpstr>华康俪金黑W8(P)</vt:lpstr>
      <vt:lpstr>楷体</vt:lpstr>
      <vt:lpstr>宋体</vt:lpstr>
      <vt:lpstr>Arial</vt:lpstr>
      <vt:lpstr>Bahnschrift Condensed</vt:lpstr>
      <vt:lpstr>Gill Sans Ultra Bold</vt:lpstr>
      <vt:lpstr>Times New Roman</vt:lpstr>
      <vt:lpstr>Wingdings</vt:lpstr>
      <vt:lpstr>Office 主题​​</vt:lpstr>
      <vt:lpstr>PowerPoint 演示文稿</vt:lpstr>
      <vt:lpstr>PowerPoint 演示文稿</vt:lpstr>
      <vt:lpstr>Motivation </vt:lpstr>
      <vt:lpstr>Method(1) </vt:lpstr>
      <vt:lpstr>Method(2) </vt:lpstr>
      <vt:lpstr>Method(3) </vt:lpstr>
      <vt:lpstr>Method(4) </vt:lpstr>
      <vt:lpstr>Experiment and Result(1) </vt:lpstr>
      <vt:lpstr>Experiment and Result(2) </vt:lpstr>
      <vt:lpstr>Conclusion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LENOVO</cp:lastModifiedBy>
  <cp:revision>694</cp:revision>
  <dcterms:created xsi:type="dcterms:W3CDTF">2017-04-22T07:59:29Z</dcterms:created>
  <dcterms:modified xsi:type="dcterms:W3CDTF">2020-04-21T07:32:12Z</dcterms:modified>
</cp:coreProperties>
</file>